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7" r:id="rId1"/>
  </p:sldMasterIdLst>
  <p:notesMasterIdLst>
    <p:notesMasterId r:id="rId22"/>
  </p:notesMasterIdLst>
  <p:sldIdLst>
    <p:sldId id="256" r:id="rId2"/>
    <p:sldId id="257" r:id="rId3"/>
    <p:sldId id="272" r:id="rId4"/>
    <p:sldId id="273" r:id="rId5"/>
    <p:sldId id="274" r:id="rId6"/>
    <p:sldId id="266" r:id="rId7"/>
    <p:sldId id="278" r:id="rId8"/>
    <p:sldId id="277" r:id="rId9"/>
    <p:sldId id="275" r:id="rId10"/>
    <p:sldId id="267" r:id="rId11"/>
    <p:sldId id="268" r:id="rId12"/>
    <p:sldId id="269" r:id="rId13"/>
    <p:sldId id="270" r:id="rId14"/>
    <p:sldId id="258" r:id="rId15"/>
    <p:sldId id="260" r:id="rId16"/>
    <p:sldId id="261" r:id="rId17"/>
    <p:sldId id="263" r:id="rId18"/>
    <p:sldId id="265" r:id="rId19"/>
    <p:sldId id="271" r:id="rId20"/>
    <p:sldId id="26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60" autoAdjust="0"/>
    <p:restoredTop sz="94660"/>
  </p:normalViewPr>
  <p:slideViewPr>
    <p:cSldViewPr snapToGrid="0">
      <p:cViewPr varScale="1">
        <p:scale>
          <a:sx n="62" d="100"/>
          <a:sy n="62" d="100"/>
        </p:scale>
        <p:origin x="67"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gif>
</file>

<file path=ppt/media/image11.gif>
</file>

<file path=ppt/media/image2.jpeg>
</file>

<file path=ppt/media/image3.jpg>
</file>

<file path=ppt/media/image4.gif>
</file>

<file path=ppt/media/image5.gif>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C1772-439B-432E-815C-56305A6413D7}"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9C1949-54AF-4E8A-A95A-304728E7B6F4}" type="slidenum">
              <a:rPr lang="en-US" smtClean="0"/>
              <a:t>‹#›</a:t>
            </a:fld>
            <a:endParaRPr lang="en-US"/>
          </a:p>
        </p:txBody>
      </p:sp>
    </p:spTree>
    <p:extLst>
      <p:ext uri="{BB962C8B-B14F-4D97-AF65-F5344CB8AC3E}">
        <p14:creationId xmlns:p14="http://schemas.microsoft.com/office/powerpoint/2010/main" val="406173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The statistics from 2002-2019 show that an increase in passing yards also led to additional success in offensive production with an increase in passing touchdowns over that same period. </a:t>
            </a:r>
          </a:p>
        </p:txBody>
      </p:sp>
      <p:sp>
        <p:nvSpPr>
          <p:cNvPr id="4" name="Slide Number Placeholder 3"/>
          <p:cNvSpPr>
            <a:spLocks noGrp="1"/>
          </p:cNvSpPr>
          <p:nvPr>
            <p:ph type="sldNum" sz="quarter" idx="5"/>
          </p:nvPr>
        </p:nvSpPr>
        <p:spPr/>
        <p:txBody>
          <a:bodyPr/>
          <a:lstStyle/>
          <a:p>
            <a:fld id="{369C1949-54AF-4E8A-A95A-304728E7B6F4}" type="slidenum">
              <a:rPr lang="en-US" smtClean="0"/>
              <a:t>6</a:t>
            </a:fld>
            <a:endParaRPr lang="en-US"/>
          </a:p>
        </p:txBody>
      </p:sp>
    </p:spTree>
    <p:extLst>
      <p:ext uri="{BB962C8B-B14F-4D97-AF65-F5344CB8AC3E}">
        <p14:creationId xmlns:p14="http://schemas.microsoft.com/office/powerpoint/2010/main" val="25122541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E2C9402-1F72-4F77-A3A7-230B1355E057}"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9799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2151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56207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2790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1646690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4027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35189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6094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2866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7859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212675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528365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43404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6673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9312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1C9DEE-7190-4316-BC0B-ED392309E420}" type="datetimeFigureOut">
              <a:rPr lang="en-US" smtClean="0"/>
              <a:t>10/26/2020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72123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13368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006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E2C9402-1F72-4F77-A3A7-230B1355E057}" type="slidenum">
              <a:rPr lang="en-US" smtClean="0"/>
              <a:t>‹#›</a:t>
            </a:fld>
            <a:endParaRPr lang="en-US"/>
          </a:p>
        </p:txBody>
      </p:sp>
    </p:spTree>
    <p:extLst>
      <p:ext uri="{BB962C8B-B14F-4D97-AF65-F5344CB8AC3E}">
        <p14:creationId xmlns:p14="http://schemas.microsoft.com/office/powerpoint/2010/main" val="3041378446"/>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 id="2147483900" r:id="rId13"/>
    <p:sldLayoutId id="2147483901" r:id="rId14"/>
    <p:sldLayoutId id="2147483902" r:id="rId15"/>
    <p:sldLayoutId id="2147483903" r:id="rId16"/>
    <p:sldLayoutId id="2147483904" r:id="rId17"/>
    <p:sldLayoutId id="2147483905"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nflproject.herokuapp.com/plots" TargetMode="External"/><Relationship Id="rId2" Type="http://schemas.openxmlformats.org/officeDocument/2006/relationships/image" Target="../media/image7.gif"/><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8.xml"/><Relationship Id="rId5" Type="http://schemas.openxmlformats.org/officeDocument/2006/relationships/image" Target="../media/image9.gif"/><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38F1-147D-4265-911B-887DDEB37D95}"/>
              </a:ext>
            </a:extLst>
          </p:cNvPr>
          <p:cNvSpPr>
            <a:spLocks noGrp="1"/>
          </p:cNvSpPr>
          <p:nvPr>
            <p:ph type="ctrTitle"/>
          </p:nvPr>
        </p:nvSpPr>
        <p:spPr>
          <a:xfrm>
            <a:off x="1218407" y="642552"/>
            <a:ext cx="9841575" cy="2310713"/>
          </a:xfrm>
        </p:spPr>
        <p:txBody>
          <a:bodyPr>
            <a:normAutofit/>
          </a:bodyPr>
          <a:lstStyle/>
          <a:p>
            <a:pPr algn="l"/>
            <a:r>
              <a:rPr lang="en-US" sz="6000" dirty="0"/>
              <a:t>NFL Offensive Stats: A </a:t>
            </a:r>
            <a:r>
              <a:rPr lang="en-US" sz="6000" dirty="0" err="1"/>
              <a:t>Plotly</a:t>
            </a:r>
            <a:r>
              <a:rPr lang="en-US" sz="6000" dirty="0"/>
              <a:t>                  </a:t>
            </a:r>
            <a:br>
              <a:rPr lang="en-US" sz="6000" dirty="0"/>
            </a:br>
            <a:r>
              <a:rPr lang="en-US" sz="6000" dirty="0"/>
              <a:t>                           Story</a:t>
            </a:r>
          </a:p>
        </p:txBody>
      </p:sp>
      <p:sp>
        <p:nvSpPr>
          <p:cNvPr id="3" name="Subtitle 2">
            <a:extLst>
              <a:ext uri="{FF2B5EF4-FFF2-40B4-BE49-F238E27FC236}">
                <a16:creationId xmlns:a16="http://schemas.microsoft.com/office/drawing/2014/main" id="{9C6E533F-55F3-4702-9850-F630CC64FA27}"/>
              </a:ext>
            </a:extLst>
          </p:cNvPr>
          <p:cNvSpPr>
            <a:spLocks noGrp="1"/>
          </p:cNvSpPr>
          <p:nvPr>
            <p:ph type="subTitle" idx="1"/>
          </p:nvPr>
        </p:nvSpPr>
        <p:spPr>
          <a:xfrm>
            <a:off x="1175212" y="3064477"/>
            <a:ext cx="9841575" cy="2829696"/>
          </a:xfrm>
        </p:spPr>
        <p:txBody>
          <a:bodyPr>
            <a:normAutofit fontScale="92500" lnSpcReduction="20000"/>
          </a:bodyPr>
          <a:lstStyle/>
          <a:p>
            <a:pPr algn="l"/>
            <a:endParaRPr lang="en-US" sz="2400" u="sng" dirty="0">
              <a:solidFill>
                <a:srgbClr val="002060"/>
              </a:solidFill>
            </a:endParaRPr>
          </a:p>
          <a:p>
            <a:pPr algn="l"/>
            <a:r>
              <a:rPr lang="en-US" sz="2400" u="sng" dirty="0">
                <a:solidFill>
                  <a:srgbClr val="002060"/>
                </a:solidFill>
              </a:rPr>
              <a:t>Group 4</a:t>
            </a:r>
          </a:p>
          <a:p>
            <a:pPr algn="l"/>
            <a:r>
              <a:rPr lang="en-US" sz="2000" dirty="0">
                <a:solidFill>
                  <a:srgbClr val="002060"/>
                </a:solidFill>
              </a:rPr>
              <a:t>Trey griffin			                                                                                                                                    David (Manny) Cook-Francis                                                                                                                                                                                       Grant Grossman                                                                                                                                                                                                  Aakash Rahman                                                                                                                                                                                                    David </a:t>
            </a:r>
            <a:r>
              <a:rPr lang="en-US" sz="2000" dirty="0" err="1">
                <a:solidFill>
                  <a:srgbClr val="002060"/>
                </a:solidFill>
              </a:rPr>
              <a:t>Debrowski</a:t>
            </a:r>
            <a:r>
              <a:rPr lang="en-US" sz="2000" dirty="0">
                <a:solidFill>
                  <a:srgbClr val="002060"/>
                </a:solidFill>
              </a:rPr>
              <a:t>                                                                                                                                                                                                     Michael </a:t>
            </a:r>
            <a:r>
              <a:rPr lang="en-US" sz="2000" dirty="0" err="1">
                <a:solidFill>
                  <a:srgbClr val="002060"/>
                </a:solidFill>
              </a:rPr>
              <a:t>Peyser</a:t>
            </a:r>
            <a:endParaRPr lang="en-US" sz="2000" dirty="0">
              <a:solidFill>
                <a:srgbClr val="002060"/>
              </a:solidFill>
            </a:endParaRPr>
          </a:p>
          <a:p>
            <a:pPr algn="l"/>
            <a:endParaRPr lang="en-US" sz="2000" dirty="0">
              <a:solidFill>
                <a:srgbClr val="002060"/>
              </a:solidFill>
            </a:endParaRPr>
          </a:p>
        </p:txBody>
      </p:sp>
    </p:spTree>
    <p:extLst>
      <p:ext uri="{BB962C8B-B14F-4D97-AF65-F5344CB8AC3E}">
        <p14:creationId xmlns:p14="http://schemas.microsoft.com/office/powerpoint/2010/main" val="119625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31"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33"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35"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37"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39"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41" name="Freeform: Shape 40">
            <a:extLst>
              <a:ext uri="{FF2B5EF4-FFF2-40B4-BE49-F238E27FC236}">
                <a16:creationId xmlns:a16="http://schemas.microsoft.com/office/drawing/2014/main" id="{1A9606D2-3277-4567-A0C1-362DBFDCE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7999"/>
          </a:xfrm>
          <a:custGeom>
            <a:avLst/>
            <a:gdLst>
              <a:gd name="connsiteX0" fmla="*/ 3 w 11647715"/>
              <a:gd name="connsiteY0" fmla="*/ 0 h 2634343"/>
              <a:gd name="connsiteX1" fmla="*/ 11647715 w 11647715"/>
              <a:gd name="connsiteY1" fmla="*/ 0 h 2634343"/>
              <a:gd name="connsiteX2" fmla="*/ 11647715 w 11647715"/>
              <a:gd name="connsiteY2" fmla="*/ 2634343 h 2634343"/>
              <a:gd name="connsiteX3" fmla="*/ 3 w 11647715"/>
              <a:gd name="connsiteY3" fmla="*/ 2634343 h 2634343"/>
              <a:gd name="connsiteX4" fmla="*/ 3 w 11647715"/>
              <a:gd name="connsiteY4" fmla="*/ 1533667 h 2634343"/>
              <a:gd name="connsiteX5" fmla="*/ 0 w 11647715"/>
              <a:gd name="connsiteY5" fmla="*/ 1533667 h 2634343"/>
              <a:gd name="connsiteX6" fmla="*/ 0 w 11647715"/>
              <a:gd name="connsiteY6" fmla="*/ 980400 h 2634343"/>
              <a:gd name="connsiteX7" fmla="*/ 3 w 11647715"/>
              <a:gd name="connsiteY7" fmla="*/ 980400 h 263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7715" h="2634343">
                <a:moveTo>
                  <a:pt x="3" y="0"/>
                </a:moveTo>
                <a:lnTo>
                  <a:pt x="11647715" y="0"/>
                </a:lnTo>
                <a:lnTo>
                  <a:pt x="11647715" y="2634343"/>
                </a:lnTo>
                <a:lnTo>
                  <a:pt x="3" y="2634343"/>
                </a:lnTo>
                <a:lnTo>
                  <a:pt x="3" y="1533667"/>
                </a:lnTo>
                <a:lnTo>
                  <a:pt x="0" y="1533667"/>
                </a:lnTo>
                <a:lnTo>
                  <a:pt x="0" y="980400"/>
                </a:lnTo>
                <a:lnTo>
                  <a:pt x="3" y="980400"/>
                </a:lnTo>
                <a:close/>
              </a:path>
            </a:pathLst>
          </a:custGeom>
          <a:gradFill flip="none" rotWithShape="1">
            <a:gsLst>
              <a:gs pos="46000">
                <a:schemeClr val="accent6">
                  <a:lumMod val="89000"/>
                </a:schemeClr>
              </a:gs>
              <a:gs pos="81000">
                <a:srgbClr val="231F21"/>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useBgFill="1">
        <p:nvSpPr>
          <p:cNvPr id="43" name="Freeform: Shape 42">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27000" dist="635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1218407" y="1044250"/>
            <a:ext cx="9841575" cy="2646007"/>
          </a:xfrm>
        </p:spPr>
        <p:txBody>
          <a:bodyPr vert="horz" lIns="91440" tIns="45720" rIns="91440" bIns="45720" rtlCol="0" anchor="b">
            <a:normAutofit/>
          </a:bodyPr>
          <a:lstStyle/>
          <a:p>
            <a:pPr algn="ctr"/>
            <a:endParaRPr lang="en-US" dirty="0">
              <a:solidFill>
                <a:schemeClr val="tx1">
                  <a:lumMod val="95000"/>
                  <a:lumOff val="5000"/>
                </a:schemeClr>
              </a:solidFill>
            </a:endParaRPr>
          </a:p>
        </p:txBody>
      </p:sp>
      <p:sp>
        <p:nvSpPr>
          <p:cNvPr id="45"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accent6"/>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381184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31"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33"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35"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37"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39"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41" name="Freeform: Shape 40">
            <a:extLst>
              <a:ext uri="{FF2B5EF4-FFF2-40B4-BE49-F238E27FC236}">
                <a16:creationId xmlns:a16="http://schemas.microsoft.com/office/drawing/2014/main" id="{1A9606D2-3277-4567-A0C1-362DBFDCE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7999"/>
          </a:xfrm>
          <a:custGeom>
            <a:avLst/>
            <a:gdLst>
              <a:gd name="connsiteX0" fmla="*/ 3 w 11647715"/>
              <a:gd name="connsiteY0" fmla="*/ 0 h 2634343"/>
              <a:gd name="connsiteX1" fmla="*/ 11647715 w 11647715"/>
              <a:gd name="connsiteY1" fmla="*/ 0 h 2634343"/>
              <a:gd name="connsiteX2" fmla="*/ 11647715 w 11647715"/>
              <a:gd name="connsiteY2" fmla="*/ 2634343 h 2634343"/>
              <a:gd name="connsiteX3" fmla="*/ 3 w 11647715"/>
              <a:gd name="connsiteY3" fmla="*/ 2634343 h 2634343"/>
              <a:gd name="connsiteX4" fmla="*/ 3 w 11647715"/>
              <a:gd name="connsiteY4" fmla="*/ 1533667 h 2634343"/>
              <a:gd name="connsiteX5" fmla="*/ 0 w 11647715"/>
              <a:gd name="connsiteY5" fmla="*/ 1533667 h 2634343"/>
              <a:gd name="connsiteX6" fmla="*/ 0 w 11647715"/>
              <a:gd name="connsiteY6" fmla="*/ 980400 h 2634343"/>
              <a:gd name="connsiteX7" fmla="*/ 3 w 11647715"/>
              <a:gd name="connsiteY7" fmla="*/ 980400 h 263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7715" h="2634343">
                <a:moveTo>
                  <a:pt x="3" y="0"/>
                </a:moveTo>
                <a:lnTo>
                  <a:pt x="11647715" y="0"/>
                </a:lnTo>
                <a:lnTo>
                  <a:pt x="11647715" y="2634343"/>
                </a:lnTo>
                <a:lnTo>
                  <a:pt x="3" y="2634343"/>
                </a:lnTo>
                <a:lnTo>
                  <a:pt x="3" y="1533667"/>
                </a:lnTo>
                <a:lnTo>
                  <a:pt x="0" y="1533667"/>
                </a:lnTo>
                <a:lnTo>
                  <a:pt x="0" y="980400"/>
                </a:lnTo>
                <a:lnTo>
                  <a:pt x="3" y="980400"/>
                </a:lnTo>
                <a:close/>
              </a:path>
            </a:pathLst>
          </a:custGeom>
          <a:gradFill flip="none" rotWithShape="1">
            <a:gsLst>
              <a:gs pos="46000">
                <a:schemeClr val="accent6">
                  <a:lumMod val="89000"/>
                </a:schemeClr>
              </a:gs>
              <a:gs pos="81000">
                <a:srgbClr val="231F21"/>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useBgFill="1">
        <p:nvSpPr>
          <p:cNvPr id="43" name="Freeform: Shape 42">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27000" dist="635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1218407" y="1044250"/>
            <a:ext cx="9841575" cy="2646007"/>
          </a:xfrm>
        </p:spPr>
        <p:txBody>
          <a:bodyPr vert="horz" lIns="91440" tIns="45720" rIns="91440" bIns="45720" rtlCol="0" anchor="b">
            <a:normAutofit/>
          </a:bodyPr>
          <a:lstStyle/>
          <a:p>
            <a:pPr algn="ctr"/>
            <a:endParaRPr lang="en-US" dirty="0">
              <a:solidFill>
                <a:schemeClr val="tx1">
                  <a:lumMod val="95000"/>
                  <a:lumOff val="5000"/>
                </a:schemeClr>
              </a:solidFill>
            </a:endParaRPr>
          </a:p>
        </p:txBody>
      </p:sp>
      <p:sp>
        <p:nvSpPr>
          <p:cNvPr id="45"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accent6"/>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04027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31"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33"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35"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37"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39"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41" name="Freeform: Shape 40">
            <a:extLst>
              <a:ext uri="{FF2B5EF4-FFF2-40B4-BE49-F238E27FC236}">
                <a16:creationId xmlns:a16="http://schemas.microsoft.com/office/drawing/2014/main" id="{1A9606D2-3277-4567-A0C1-362DBFDCE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7999"/>
          </a:xfrm>
          <a:custGeom>
            <a:avLst/>
            <a:gdLst>
              <a:gd name="connsiteX0" fmla="*/ 3 w 11647715"/>
              <a:gd name="connsiteY0" fmla="*/ 0 h 2634343"/>
              <a:gd name="connsiteX1" fmla="*/ 11647715 w 11647715"/>
              <a:gd name="connsiteY1" fmla="*/ 0 h 2634343"/>
              <a:gd name="connsiteX2" fmla="*/ 11647715 w 11647715"/>
              <a:gd name="connsiteY2" fmla="*/ 2634343 h 2634343"/>
              <a:gd name="connsiteX3" fmla="*/ 3 w 11647715"/>
              <a:gd name="connsiteY3" fmla="*/ 2634343 h 2634343"/>
              <a:gd name="connsiteX4" fmla="*/ 3 w 11647715"/>
              <a:gd name="connsiteY4" fmla="*/ 1533667 h 2634343"/>
              <a:gd name="connsiteX5" fmla="*/ 0 w 11647715"/>
              <a:gd name="connsiteY5" fmla="*/ 1533667 h 2634343"/>
              <a:gd name="connsiteX6" fmla="*/ 0 w 11647715"/>
              <a:gd name="connsiteY6" fmla="*/ 980400 h 2634343"/>
              <a:gd name="connsiteX7" fmla="*/ 3 w 11647715"/>
              <a:gd name="connsiteY7" fmla="*/ 980400 h 263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7715" h="2634343">
                <a:moveTo>
                  <a:pt x="3" y="0"/>
                </a:moveTo>
                <a:lnTo>
                  <a:pt x="11647715" y="0"/>
                </a:lnTo>
                <a:lnTo>
                  <a:pt x="11647715" y="2634343"/>
                </a:lnTo>
                <a:lnTo>
                  <a:pt x="3" y="2634343"/>
                </a:lnTo>
                <a:lnTo>
                  <a:pt x="3" y="1533667"/>
                </a:lnTo>
                <a:lnTo>
                  <a:pt x="0" y="1533667"/>
                </a:lnTo>
                <a:lnTo>
                  <a:pt x="0" y="980400"/>
                </a:lnTo>
                <a:lnTo>
                  <a:pt x="3" y="980400"/>
                </a:lnTo>
                <a:close/>
              </a:path>
            </a:pathLst>
          </a:custGeom>
          <a:gradFill flip="none" rotWithShape="1">
            <a:gsLst>
              <a:gs pos="46000">
                <a:schemeClr val="accent6">
                  <a:lumMod val="89000"/>
                </a:schemeClr>
              </a:gs>
              <a:gs pos="81000">
                <a:srgbClr val="231F21"/>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useBgFill="1">
        <p:nvSpPr>
          <p:cNvPr id="43" name="Freeform: Shape 42">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27000" dist="635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1218407" y="1044250"/>
            <a:ext cx="9841575" cy="2646007"/>
          </a:xfrm>
        </p:spPr>
        <p:txBody>
          <a:bodyPr vert="horz" lIns="91440" tIns="45720" rIns="91440" bIns="45720" rtlCol="0" anchor="b">
            <a:normAutofit/>
          </a:bodyPr>
          <a:lstStyle/>
          <a:p>
            <a:pPr algn="ctr"/>
            <a:endParaRPr lang="en-US" dirty="0">
              <a:solidFill>
                <a:schemeClr val="tx1">
                  <a:lumMod val="95000"/>
                  <a:lumOff val="5000"/>
                </a:schemeClr>
              </a:solidFill>
            </a:endParaRPr>
          </a:p>
        </p:txBody>
      </p:sp>
      <p:sp>
        <p:nvSpPr>
          <p:cNvPr id="45"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accent6"/>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65419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F4447-EB6C-4F21-BAD6-E7A6547C4F3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7515C3E-6E61-4921-AF00-183B48D96E9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1143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B7135-5150-4FE2-80F4-E7710A8D004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0E93578-106E-47EC-BFA0-824DB2201AB4}"/>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0459737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71222-DBD9-47C3-A82E-16AF7C92E2A2}"/>
              </a:ext>
            </a:extLst>
          </p:cNvPr>
          <p:cNvSpPr>
            <a:spLocks noGrp="1"/>
          </p:cNvSpPr>
          <p:nvPr>
            <p:ph type="title"/>
          </p:nvPr>
        </p:nvSpPr>
        <p:spPr>
          <a:xfrm>
            <a:off x="1286933" y="1061660"/>
            <a:ext cx="9618133" cy="1043108"/>
          </a:xfrm>
        </p:spPr>
        <p:txBody>
          <a:bodyPr>
            <a:normAutofit/>
          </a:bodyPr>
          <a:lstStyle/>
          <a:p>
            <a:pPr algn="ctr"/>
            <a:endParaRPr lang="en-US" sz="4800">
              <a:solidFill>
                <a:schemeClr val="tx1">
                  <a:lumMod val="85000"/>
                  <a:lumOff val="15000"/>
                </a:schemeClr>
              </a:solidFill>
            </a:endParaRPr>
          </a:p>
        </p:txBody>
      </p:sp>
      <p:sp>
        <p:nvSpPr>
          <p:cNvPr id="3" name="Content Placeholder 2">
            <a:extLst>
              <a:ext uri="{FF2B5EF4-FFF2-40B4-BE49-F238E27FC236}">
                <a16:creationId xmlns:a16="http://schemas.microsoft.com/office/drawing/2014/main" id="{D62D11BC-9936-4BD4-9403-76ED5464E119}"/>
              </a:ext>
            </a:extLst>
          </p:cNvPr>
          <p:cNvSpPr>
            <a:spLocks noGrp="1"/>
          </p:cNvSpPr>
          <p:nvPr>
            <p:ph idx="1"/>
          </p:nvPr>
        </p:nvSpPr>
        <p:spPr>
          <a:xfrm>
            <a:off x="1286933" y="2226681"/>
            <a:ext cx="9618133" cy="3586290"/>
          </a:xfrm>
        </p:spPr>
        <p:txBody>
          <a:bodyPr>
            <a:normAutofit/>
          </a:bodyPr>
          <a:lstStyle/>
          <a:p>
            <a:endParaRPr lang="en-US" sz="1800">
              <a:solidFill>
                <a:schemeClr val="tx1">
                  <a:lumMod val="95000"/>
                  <a:lumOff val="5000"/>
                </a:schemeClr>
              </a:solidFill>
            </a:endParaRPr>
          </a:p>
        </p:txBody>
      </p:sp>
    </p:spTree>
    <p:extLst>
      <p:ext uri="{BB962C8B-B14F-4D97-AF65-F5344CB8AC3E}">
        <p14:creationId xmlns:p14="http://schemas.microsoft.com/office/powerpoint/2010/main" val="15806040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83817-32CF-45EF-956F-98D8AEC52DF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EE7DC16-2559-41FA-A6B6-FE4D646ED1D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41804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1960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11633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47E5B6-0F1E-484E-B8BF-B23BF5ED6159}"/>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3C330269-AA50-4FD6-93FB-79E34704B10F}"/>
              </a:ext>
            </a:extLst>
          </p:cNvPr>
          <p:cNvSpPr>
            <a:spLocks noGrp="1"/>
          </p:cNvSpPr>
          <p:nvPr>
            <p:ph sz="quarter" idx="13"/>
          </p:nvPr>
        </p:nvSpPr>
        <p:spPr/>
        <p:txBody>
          <a:bodyPr/>
          <a:lstStyle/>
          <a:p>
            <a:endParaRPr lang="en-US"/>
          </a:p>
        </p:txBody>
      </p:sp>
      <p:sp>
        <p:nvSpPr>
          <p:cNvPr id="5" name="Content Placeholder 4">
            <a:extLst>
              <a:ext uri="{FF2B5EF4-FFF2-40B4-BE49-F238E27FC236}">
                <a16:creationId xmlns:a16="http://schemas.microsoft.com/office/drawing/2014/main" id="{6E7ACCF7-E26C-44F9-AA90-56F3BE064526}"/>
              </a:ext>
            </a:extLst>
          </p:cNvPr>
          <p:cNvSpPr>
            <a:spLocks noGrp="1"/>
          </p:cNvSpPr>
          <p:nvPr>
            <p:ph sz="quarter" idx="14"/>
          </p:nvPr>
        </p:nvSpPr>
        <p:spPr/>
        <p:txBody>
          <a:bodyPr/>
          <a:lstStyle/>
          <a:p>
            <a:endParaRPr lang="en-US"/>
          </a:p>
        </p:txBody>
      </p:sp>
    </p:spTree>
    <p:extLst>
      <p:ext uri="{BB962C8B-B14F-4D97-AF65-F5344CB8AC3E}">
        <p14:creationId xmlns:p14="http://schemas.microsoft.com/office/powerpoint/2010/main" val="1799851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C05521-DD22-4892-9507-A90AAD755917}"/>
              </a:ext>
            </a:extLst>
          </p:cNvPr>
          <p:cNvSpPr>
            <a:spLocks noGrp="1"/>
          </p:cNvSpPr>
          <p:nvPr>
            <p:ph type="title"/>
          </p:nvPr>
        </p:nvSpPr>
        <p:spPr/>
        <p:txBody>
          <a:bodyPr/>
          <a:lstStyle/>
          <a:p>
            <a:r>
              <a:rPr lang="en-US" dirty="0"/>
              <a:t>The Theme</a:t>
            </a:r>
          </a:p>
        </p:txBody>
      </p:sp>
      <p:pic>
        <p:nvPicPr>
          <p:cNvPr id="11" name="Content Placeholder 10" descr="A group of people posing for the camera&#10;&#10;Description automatically generated">
            <a:extLst>
              <a:ext uri="{FF2B5EF4-FFF2-40B4-BE49-F238E27FC236}">
                <a16:creationId xmlns:a16="http://schemas.microsoft.com/office/drawing/2014/main" id="{F2E8D125-7E0C-46BB-B70B-C74A5E326283}"/>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53294" y="2452687"/>
            <a:ext cx="4552950" cy="2533650"/>
          </a:xfrm>
        </p:spPr>
      </p:pic>
      <p:sp>
        <p:nvSpPr>
          <p:cNvPr id="5" name="Content Placeholder 4">
            <a:extLst>
              <a:ext uri="{FF2B5EF4-FFF2-40B4-BE49-F238E27FC236}">
                <a16:creationId xmlns:a16="http://schemas.microsoft.com/office/drawing/2014/main" id="{8BC25927-5679-47E2-8BD0-0B94A7EC9474}"/>
              </a:ext>
            </a:extLst>
          </p:cNvPr>
          <p:cNvSpPr>
            <a:spLocks noGrp="1"/>
          </p:cNvSpPr>
          <p:nvPr>
            <p:ph sz="quarter" idx="14"/>
          </p:nvPr>
        </p:nvSpPr>
        <p:spPr/>
        <p:txBody>
          <a:bodyPr/>
          <a:lstStyle/>
          <a:p>
            <a:r>
              <a:rPr lang="en-US" cap="none" dirty="0">
                <a:solidFill>
                  <a:srgbClr val="002060"/>
                </a:solidFill>
                <a:latin typeface="Arial" panose="020B0604020202020204" pitchFamily="34" charset="0"/>
                <a:cs typeface="Arial" panose="020B0604020202020204" pitchFamily="34" charset="0"/>
              </a:rPr>
              <a:t>Since 2008, the NFL has seen a dramatic increase in the amount of offensive productive production, primarily in the area of passing yards. Our contention is that this offensive explosion in passing has led directly to the emergence of championship teams &amp; has forever changed the way the game is played.</a:t>
            </a:r>
          </a:p>
        </p:txBody>
      </p:sp>
    </p:spTree>
    <p:extLst>
      <p:ext uri="{BB962C8B-B14F-4D97-AF65-F5344CB8AC3E}">
        <p14:creationId xmlns:p14="http://schemas.microsoft.com/office/powerpoint/2010/main" val="676541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0148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6-57A3-4F8E-842C-FC2A03700B7F}"/>
              </a:ext>
            </a:extLst>
          </p:cNvPr>
          <p:cNvSpPr>
            <a:spLocks noGrp="1"/>
          </p:cNvSpPr>
          <p:nvPr>
            <p:ph type="title"/>
          </p:nvPr>
        </p:nvSpPr>
        <p:spPr/>
        <p:txBody>
          <a:bodyPr/>
          <a:lstStyle/>
          <a:p>
            <a:r>
              <a:rPr lang="en-US" dirty="0"/>
              <a:t>The Coding Approach</a:t>
            </a:r>
          </a:p>
        </p:txBody>
      </p:sp>
      <p:pic>
        <p:nvPicPr>
          <p:cNvPr id="6" name="Content Placeholder 5">
            <a:extLst>
              <a:ext uri="{FF2B5EF4-FFF2-40B4-BE49-F238E27FC236}">
                <a16:creationId xmlns:a16="http://schemas.microsoft.com/office/drawing/2014/main" id="{65D0EEC7-B84D-40C5-A89C-D00A2B376C27}"/>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896144" y="2509837"/>
            <a:ext cx="4667250" cy="2419350"/>
          </a:xfrm>
        </p:spPr>
      </p:pic>
      <p:sp>
        <p:nvSpPr>
          <p:cNvPr id="4" name="Content Placeholder 3">
            <a:extLst>
              <a:ext uri="{FF2B5EF4-FFF2-40B4-BE49-F238E27FC236}">
                <a16:creationId xmlns:a16="http://schemas.microsoft.com/office/drawing/2014/main" id="{C309F64B-247A-44A8-9A09-72FAA5A4AF76}"/>
              </a:ext>
            </a:extLst>
          </p:cNvPr>
          <p:cNvSpPr>
            <a:spLocks noGrp="1"/>
          </p:cNvSpPr>
          <p:nvPr>
            <p:ph sz="quarter" idx="14"/>
          </p:nvPr>
        </p:nvSpPr>
        <p:spPr/>
        <p:txBody>
          <a:bodyPr/>
          <a:lstStyle/>
          <a:p>
            <a:endParaRPr lang="en-US"/>
          </a:p>
        </p:txBody>
      </p:sp>
    </p:spTree>
    <p:extLst>
      <p:ext uri="{BB962C8B-B14F-4D97-AF65-F5344CB8AC3E}">
        <p14:creationId xmlns:p14="http://schemas.microsoft.com/office/powerpoint/2010/main" val="680354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954E-E430-49DD-885F-7EF94AED09C4}"/>
              </a:ext>
            </a:extLst>
          </p:cNvPr>
          <p:cNvSpPr>
            <a:spLocks noGrp="1"/>
          </p:cNvSpPr>
          <p:nvPr>
            <p:ph type="title"/>
          </p:nvPr>
        </p:nvSpPr>
        <p:spPr/>
        <p:txBody>
          <a:bodyPr/>
          <a:lstStyle/>
          <a:p>
            <a:r>
              <a:rPr lang="en-US" dirty="0"/>
              <a:t>Data Merging Techniques</a:t>
            </a:r>
          </a:p>
        </p:txBody>
      </p:sp>
      <p:pic>
        <p:nvPicPr>
          <p:cNvPr id="6" name="Content Placeholder 5" descr="A person wearing a costume&#10;&#10;Description automatically generated">
            <a:extLst>
              <a:ext uri="{FF2B5EF4-FFF2-40B4-BE49-F238E27FC236}">
                <a16:creationId xmlns:a16="http://schemas.microsoft.com/office/drawing/2014/main" id="{EA82735F-CB4E-4FDF-BF44-9F07111A10B1}"/>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962819" y="2500312"/>
            <a:ext cx="4533900" cy="2438400"/>
          </a:xfrm>
        </p:spPr>
      </p:pic>
      <p:sp>
        <p:nvSpPr>
          <p:cNvPr id="4" name="Content Placeholder 3">
            <a:extLst>
              <a:ext uri="{FF2B5EF4-FFF2-40B4-BE49-F238E27FC236}">
                <a16:creationId xmlns:a16="http://schemas.microsoft.com/office/drawing/2014/main" id="{50590280-09AD-4A36-A872-0AB665527BB9}"/>
              </a:ext>
            </a:extLst>
          </p:cNvPr>
          <p:cNvSpPr>
            <a:spLocks noGrp="1"/>
          </p:cNvSpPr>
          <p:nvPr>
            <p:ph sz="quarter" idx="14"/>
          </p:nvPr>
        </p:nvSpPr>
        <p:spPr/>
        <p:txBody>
          <a:bodyPr/>
          <a:lstStyle/>
          <a:p>
            <a:endParaRPr lang="en-US"/>
          </a:p>
        </p:txBody>
      </p:sp>
    </p:spTree>
    <p:extLst>
      <p:ext uri="{BB962C8B-B14F-4D97-AF65-F5344CB8AC3E}">
        <p14:creationId xmlns:p14="http://schemas.microsoft.com/office/powerpoint/2010/main" val="227111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CB6F-6EE3-432D-8EAF-FDFD637C7A1F}"/>
              </a:ext>
            </a:extLst>
          </p:cNvPr>
          <p:cNvSpPr>
            <a:spLocks noGrp="1"/>
          </p:cNvSpPr>
          <p:nvPr>
            <p:ph type="title"/>
          </p:nvPr>
        </p:nvSpPr>
        <p:spPr>
          <a:xfrm>
            <a:off x="488093" y="17172"/>
            <a:ext cx="10396882" cy="1158140"/>
          </a:xfrm>
        </p:spPr>
        <p:txBody>
          <a:bodyPr/>
          <a:lstStyle/>
          <a:p>
            <a:r>
              <a:rPr lang="en-US" dirty="0"/>
              <a:t>The Visuals</a:t>
            </a:r>
          </a:p>
        </p:txBody>
      </p:sp>
      <p:pic>
        <p:nvPicPr>
          <p:cNvPr id="6" name="Content Placeholder 5">
            <a:extLst>
              <a:ext uri="{FF2B5EF4-FFF2-40B4-BE49-F238E27FC236}">
                <a16:creationId xmlns:a16="http://schemas.microsoft.com/office/drawing/2014/main" id="{49B62B94-BC9C-4711-BEA9-2ECCC43BEE7A}"/>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488093" y="3268361"/>
            <a:ext cx="4032915" cy="2353963"/>
          </a:xfrm>
        </p:spPr>
      </p:pic>
      <p:sp>
        <p:nvSpPr>
          <p:cNvPr id="4" name="Content Placeholder 3">
            <a:extLst>
              <a:ext uri="{FF2B5EF4-FFF2-40B4-BE49-F238E27FC236}">
                <a16:creationId xmlns:a16="http://schemas.microsoft.com/office/drawing/2014/main" id="{C8A77D31-4328-40C6-BEAD-9DD50B2C4B8B}"/>
              </a:ext>
            </a:extLst>
          </p:cNvPr>
          <p:cNvSpPr>
            <a:spLocks noGrp="1"/>
          </p:cNvSpPr>
          <p:nvPr>
            <p:ph sz="quarter" idx="14"/>
          </p:nvPr>
        </p:nvSpPr>
        <p:spPr/>
        <p:txBody>
          <a:bodyPr/>
          <a:lstStyle/>
          <a:p>
            <a:pPr marL="0" indent="0" algn="ctr">
              <a:buNone/>
            </a:pPr>
            <a:r>
              <a:rPr lang="en-US" dirty="0">
                <a:solidFill>
                  <a:srgbClr val="002060"/>
                </a:solidFill>
                <a:hlinkClick r:id="rId3">
                  <a:extLst>
                    <a:ext uri="{A12FA001-AC4F-418D-AE19-62706E023703}">
                      <ahyp:hlinkClr xmlns:ahyp="http://schemas.microsoft.com/office/drawing/2018/hyperlinkcolor" val="tx"/>
                    </a:ext>
                  </a:extLst>
                </a:hlinkClick>
              </a:rPr>
              <a:t>https://nflproject.herokuapp.com/plots</a:t>
            </a:r>
            <a:endParaRPr lang="en-US" dirty="0">
              <a:solidFill>
                <a:srgbClr val="002060"/>
              </a:solidFill>
            </a:endParaRPr>
          </a:p>
          <a:p>
            <a:pPr marL="0" indent="0">
              <a:buNone/>
            </a:pPr>
            <a:r>
              <a:rPr lang="en-US" cap="none" dirty="0">
                <a:solidFill>
                  <a:srgbClr val="002060"/>
                </a:solidFill>
                <a:latin typeface="Arial" panose="020B0604020202020204" pitchFamily="34" charset="0"/>
                <a:cs typeface="Arial" panose="020B0604020202020204" pitchFamily="34" charset="0"/>
              </a:rPr>
              <a:t>Through the use of the </a:t>
            </a:r>
            <a:r>
              <a:rPr lang="en-US" cap="none" dirty="0" err="1">
                <a:solidFill>
                  <a:srgbClr val="002060"/>
                </a:solidFill>
                <a:latin typeface="Arial" panose="020B0604020202020204" pitchFamily="34" charset="0"/>
                <a:cs typeface="Arial" panose="020B0604020202020204" pitchFamily="34" charset="0"/>
              </a:rPr>
              <a:t>GreenSock</a:t>
            </a:r>
            <a:r>
              <a:rPr lang="en-US" cap="none" dirty="0">
                <a:solidFill>
                  <a:srgbClr val="002060"/>
                </a:solidFill>
                <a:latin typeface="Arial" panose="020B0604020202020204" pitchFamily="34" charset="0"/>
                <a:cs typeface="Arial" panose="020B0604020202020204" pitchFamily="34" charset="0"/>
              </a:rPr>
              <a:t> Animation Platform (GSAP), we were able to animate our website with the power of JavaScript.</a:t>
            </a:r>
          </a:p>
        </p:txBody>
      </p:sp>
      <p:pic>
        <p:nvPicPr>
          <p:cNvPr id="7" name="Picture 6">
            <a:extLst>
              <a:ext uri="{FF2B5EF4-FFF2-40B4-BE49-F238E27FC236}">
                <a16:creationId xmlns:a16="http://schemas.microsoft.com/office/drawing/2014/main" id="{B9027682-A483-4E37-8022-759817989615}"/>
              </a:ext>
            </a:extLst>
          </p:cNvPr>
          <p:cNvPicPr>
            <a:picLocks noChangeAspect="1"/>
          </p:cNvPicPr>
          <p:nvPr/>
        </p:nvPicPr>
        <p:blipFill>
          <a:blip r:embed="rId4"/>
          <a:stretch>
            <a:fillRect/>
          </a:stretch>
        </p:blipFill>
        <p:spPr>
          <a:xfrm>
            <a:off x="488093" y="948971"/>
            <a:ext cx="4032915" cy="2228850"/>
          </a:xfrm>
          <a:prstGeom prst="rect">
            <a:avLst/>
          </a:prstGeom>
        </p:spPr>
      </p:pic>
    </p:spTree>
    <p:extLst>
      <p:ext uri="{BB962C8B-B14F-4D97-AF65-F5344CB8AC3E}">
        <p14:creationId xmlns:p14="http://schemas.microsoft.com/office/powerpoint/2010/main" val="40343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2"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4"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6"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8"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BB28D430-56EA-45B9-8632-927BEBF029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Freeform: Shape 21">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01600" dist="1524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4"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602920" y="4057690"/>
            <a:ext cx="10905067" cy="3618499"/>
          </a:xfrm>
        </p:spPr>
        <p:txBody>
          <a:bodyPr vert="horz" lIns="91440" tIns="45720" rIns="91440" bIns="45720" rtlCol="0" anchor="b">
            <a:normAutofit fontScale="90000"/>
          </a:bodyPr>
          <a:lstStyle/>
          <a:p>
            <a:r>
              <a:rPr lang="en-US" sz="4000" dirty="0"/>
              <a:t>                                                   Conclusions                                                                                                       </a:t>
            </a:r>
            <a:r>
              <a:rPr lang="en-US" sz="2700" dirty="0">
                <a:latin typeface="Arial" panose="020B0604020202020204" pitchFamily="34" charset="0"/>
                <a:cs typeface="Arial" panose="020B0604020202020204" pitchFamily="34" charset="0"/>
              </a:rPr>
              <a:t>- </a:t>
            </a:r>
            <a:r>
              <a:rPr lang="en-US" sz="2700" cap="none" dirty="0">
                <a:latin typeface="Arial" panose="020B0604020202020204" pitchFamily="34" charset="0"/>
                <a:cs typeface="Arial" panose="020B0604020202020204" pitchFamily="34" charset="0"/>
              </a:rPr>
              <a:t>Statistics from 2002-2019 suggest a direct correlation between an increase in passing yards &amp; the total number of touchdowns scored. </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During that same time period, rushing yards have steadily decreased.  </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Total offensive yards from 2002-2019 have steadily increased, which indicates the passing game in the NFL has become much more prevalent over the years, based upon our data.                           </a:t>
            </a:r>
            <a:br>
              <a:rPr lang="en-US" sz="2700" cap="none" dirty="0">
                <a:latin typeface="Arial" panose="020B0604020202020204" pitchFamily="34" charset="0"/>
                <a:cs typeface="Arial" panose="020B0604020202020204" pitchFamily="34" charset="0"/>
              </a:rPr>
            </a:br>
            <a:br>
              <a:rPr lang="en-US" sz="6000" dirty="0"/>
            </a:br>
            <a:endParaRPr lang="en-US" sz="6000" dirty="0"/>
          </a:p>
        </p:txBody>
      </p:sp>
      <p:pic>
        <p:nvPicPr>
          <p:cNvPr id="4" name="Picture 3">
            <a:extLst>
              <a:ext uri="{FF2B5EF4-FFF2-40B4-BE49-F238E27FC236}">
                <a16:creationId xmlns:a16="http://schemas.microsoft.com/office/drawing/2014/main" id="{BC908113-0628-4CBD-A593-1B57CC41F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9631" y="643467"/>
            <a:ext cx="6993926" cy="3053835"/>
          </a:xfrm>
          <a:prstGeom prst="rect">
            <a:avLst/>
          </a:prstGeom>
        </p:spPr>
      </p:pic>
    </p:spTree>
    <p:extLst>
      <p:ext uri="{BB962C8B-B14F-4D97-AF65-F5344CB8AC3E}">
        <p14:creationId xmlns:p14="http://schemas.microsoft.com/office/powerpoint/2010/main" val="219550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1232-5479-47B1-8368-6D4F57F5D04A}"/>
              </a:ext>
            </a:extLst>
          </p:cNvPr>
          <p:cNvSpPr>
            <a:spLocks noGrp="1"/>
          </p:cNvSpPr>
          <p:nvPr>
            <p:ph type="title"/>
          </p:nvPr>
        </p:nvSpPr>
        <p:spPr/>
        <p:txBody>
          <a:bodyPr/>
          <a:lstStyle/>
          <a:p>
            <a:pPr algn="ctr"/>
            <a:r>
              <a:rPr lang="en-US" dirty="0"/>
              <a:t>Questions</a:t>
            </a:r>
          </a:p>
        </p:txBody>
      </p:sp>
      <p:pic>
        <p:nvPicPr>
          <p:cNvPr id="8" name="Content Placeholder 7">
            <a:extLst>
              <a:ext uri="{FF2B5EF4-FFF2-40B4-BE49-F238E27FC236}">
                <a16:creationId xmlns:a16="http://schemas.microsoft.com/office/drawing/2014/main" id="{62DC5F21-3B74-40A2-AC1C-ACFC2FB3F526}"/>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953294" y="2452687"/>
            <a:ext cx="4552950" cy="2533650"/>
          </a:xfrm>
        </p:spPr>
      </p:pic>
      <p:pic>
        <p:nvPicPr>
          <p:cNvPr id="10" name="Content Placeholder 9">
            <a:extLst>
              <a:ext uri="{FF2B5EF4-FFF2-40B4-BE49-F238E27FC236}">
                <a16:creationId xmlns:a16="http://schemas.microsoft.com/office/drawing/2014/main" id="{53A71096-2DC4-415D-A839-6378BD301218}"/>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6427754" y="2452688"/>
            <a:ext cx="4219641" cy="2560637"/>
          </a:xfrm>
        </p:spPr>
      </p:pic>
    </p:spTree>
    <p:extLst>
      <p:ext uri="{BB962C8B-B14F-4D97-AF65-F5344CB8AC3E}">
        <p14:creationId xmlns:p14="http://schemas.microsoft.com/office/powerpoint/2010/main" val="3972590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685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02599-0C88-4BA6-9F9F-33FFE19060D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2D59CE7-EF44-4EDB-B3F1-D6CFD4E0840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416821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TotalTime>
  <Words>235</Words>
  <Application>Microsoft Office PowerPoint</Application>
  <PresentationFormat>Widescreen</PresentationFormat>
  <Paragraphs>15</Paragraphs>
  <Slides>20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Impact</vt:lpstr>
      <vt:lpstr>Main Event</vt:lpstr>
      <vt:lpstr>NFL Offensive Stats: A Plotly                                              Story</vt:lpstr>
      <vt:lpstr>The Theme</vt:lpstr>
      <vt:lpstr>The Coding Approach</vt:lpstr>
      <vt:lpstr>Data Merging Techniques</vt:lpstr>
      <vt:lpstr>The Visuals</vt:lpstr>
      <vt:lpstr>                                                   Conclusions                                                                                                       - Statistics from 2002-2019 suggest a direct correlation between an increase in passing yards &amp; the total number of touchdowns scored.  - During that same time period, rushing yards have steadily decreased.   - Total offensive yards from 2002-2019 have steadily increased, which indicates the passing game in the NFL has become much more prevalent over the years, based upon our data.                             </vt:lpstr>
      <vt:lpstr>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NFL Offensive Stats: A Plotly                                              Story</dc:title>
  <dc:creator>David D</dc:creator>
  <cp:lastModifiedBy>David D</cp:lastModifiedBy>
  <cp:revision>11</cp:revision>
  <dcterms:created xsi:type="dcterms:W3CDTF">2020-10-26T02:28:02Z</dcterms:created>
  <dcterms:modified xsi:type="dcterms:W3CDTF">2020-10-26T04:26:55Z</dcterms:modified>
</cp:coreProperties>
</file>